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BCAF"/>
    <a:srgbClr val="FAA08E"/>
    <a:srgbClr val="FCC5BA"/>
    <a:srgbClr val="C2D1EC"/>
    <a:srgbClr val="C1E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2" autoAdjust="0"/>
    <p:restoredTop sz="86409" autoAdjust="0"/>
  </p:normalViewPr>
  <p:slideViewPr>
    <p:cSldViewPr snapToGrid="0">
      <p:cViewPr>
        <p:scale>
          <a:sx n="97" d="100"/>
          <a:sy n="97" d="100"/>
        </p:scale>
        <p:origin x="1384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A7721-60E9-4ABD-B006-47432A3D6199}" type="datetimeFigureOut">
              <a:rPr lang="en-AU" smtClean="0"/>
              <a:t>18/7/2024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E7600-B035-40F1-ABAD-2F3EF7A7C63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2150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Examples of flowcharts for STORMS item 3.6. Though not required by STORMS, flowcharts can help visualize how the final analytic sample was calculated. </a:t>
            </a:r>
            <a:r>
              <a:rPr lang="en-AU"/>
              <a:t>This </a:t>
            </a:r>
            <a:r>
              <a:rPr lang="en-AU" dirty="0"/>
              <a:t>figure is in the public domain (CC0 license) so you may adapt and reuse it without restriction.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F582F-1975-4A3F-BCCA-1C490950A17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549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5DF9F-6C72-4EC8-BDD8-65572AA3E9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11BFDE-4434-4E4D-A0D5-262C218DCA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FD5B9-239F-487C-95C5-5CDED9CFE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B2953-3439-4FD4-82A2-DB4F8D2133AD}" type="datetimeFigureOut">
              <a:rPr lang="en-AU" smtClean="0"/>
              <a:t>18/7/2024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CDE30-CC17-431F-B63C-6D59E14DF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EE515-5897-404E-9599-81260486A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D3EF-8C2F-4BF5-89B0-765AEA81C2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9707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901AA-D358-4D0D-BAC8-CC4945AAA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A3A776-24B9-4B40-8291-BFA2F5297C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1628E-C970-4CC3-B616-A96DAE056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B2953-3439-4FD4-82A2-DB4F8D2133AD}" type="datetimeFigureOut">
              <a:rPr lang="en-AU" smtClean="0"/>
              <a:t>18/7/2024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509E7-E551-4922-BE79-6B9787923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C8F5D-4AD0-49D4-8CC6-258F84D1C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D3EF-8C2F-4BF5-89B0-765AEA81C2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940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563701-F830-4784-83FB-3EB5D37C1E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6651E4-9B5C-48F2-A1C4-E8A96BD18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824E0-62BA-41AA-BBFE-8AA2C4AEB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B2953-3439-4FD4-82A2-DB4F8D2133AD}" type="datetimeFigureOut">
              <a:rPr lang="en-AU" smtClean="0"/>
              <a:t>18/7/2024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83575-ED63-43C7-81DB-B85BDA5FE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AF396-C066-4613-9A08-AE9888DD6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D3EF-8C2F-4BF5-89B0-765AEA81C2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8525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04D9D-D2BA-4D2E-AEC6-7894F30FC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5A6D7-C25F-46D6-A01A-C6075360D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A5DD0-E56D-4C3C-870C-0CB4694DC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B2953-3439-4FD4-82A2-DB4F8D2133AD}" type="datetimeFigureOut">
              <a:rPr lang="en-AU" smtClean="0"/>
              <a:t>18/7/2024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678E7-C28A-4DB2-BC55-DA517521D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AD402-1BB8-4FE1-A315-06D49BF60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D3EF-8C2F-4BF5-89B0-765AEA81C2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8886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EE283-7215-45B5-B0C3-7C4479698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DC04B4-4A8F-4ED1-BB48-3A35C3C13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A1ADD2-00D7-416F-ACE1-61B10FB5E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B2953-3439-4FD4-82A2-DB4F8D2133AD}" type="datetimeFigureOut">
              <a:rPr lang="en-AU" smtClean="0"/>
              <a:t>18/7/2024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B6F6E-3DA0-4D9F-B3CC-D469F5406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38D11-9321-4FFA-9F82-04152FE18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D3EF-8C2F-4BF5-89B0-765AEA81C2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6442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5C13A-5DA2-4971-B5C8-CDD4CD007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1DE6C-4043-4723-A7F6-97FF98DB76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D6DC9C-297A-423F-BF64-D886197753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AE9D-190A-45A9-AA7C-05F53A0E2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B2953-3439-4FD4-82A2-DB4F8D2133AD}" type="datetimeFigureOut">
              <a:rPr lang="en-AU" smtClean="0"/>
              <a:t>18/7/2024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7EBF0D-1F7E-437E-8522-B59ECC618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FB69BE-4177-4602-AD82-7FF978F30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D3EF-8C2F-4BF5-89B0-765AEA81C2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067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13C0D-C88A-445C-9032-33EB6755D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8D35BF-6935-4B5E-B182-18D1BA2F89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B6B0A3-01CA-4BFF-9E93-827BBD00BC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E2A998-F78E-47F3-81C3-CFE0CEB0FD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F408D8-0C93-40D2-BBD2-A8B7F64D3B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F1991A-DDD6-40D7-A331-210ED366A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B2953-3439-4FD4-82A2-DB4F8D2133AD}" type="datetimeFigureOut">
              <a:rPr lang="en-AU" smtClean="0"/>
              <a:t>18/7/2024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EC4072-5AD8-4775-8C77-3584F2B69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3F0E49-6189-4297-A296-29046EF60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D3EF-8C2F-4BF5-89B0-765AEA81C2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3170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64F92-81C2-4D1C-9A29-C61C9C824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B7AEF9-FAE2-4A3A-A9E4-98E446FE3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B2953-3439-4FD4-82A2-DB4F8D2133AD}" type="datetimeFigureOut">
              <a:rPr lang="en-AU" smtClean="0"/>
              <a:t>18/7/2024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CB1298-A52B-4FF1-8277-994F759DE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4E0338-6883-44D5-ABD8-C9247450E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D3EF-8C2F-4BF5-89B0-765AEA81C2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3268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CEF6CC-8325-4DCA-83DF-A297B9F2A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B2953-3439-4FD4-82A2-DB4F8D2133AD}" type="datetimeFigureOut">
              <a:rPr lang="en-AU" smtClean="0"/>
              <a:t>18/7/2024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82471A-96B9-4650-80CE-253929F23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29CE6C-181F-4E1C-8B0C-37132A52F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D3EF-8C2F-4BF5-89B0-765AEA81C2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6862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88EAF-F665-4BB8-AAB3-905872348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3DEFC-EDE7-475D-9D27-E1BACBD84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4E7E3F-FB25-494D-AD41-0E3F7897E9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44172F-6711-466A-BB10-80FC077D0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B2953-3439-4FD4-82A2-DB4F8D2133AD}" type="datetimeFigureOut">
              <a:rPr lang="en-AU" smtClean="0"/>
              <a:t>18/7/2024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DEC506-65AB-4ADE-BAD7-18885E52B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516252-A446-4FDE-98D9-627B4C4A7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D3EF-8C2F-4BF5-89B0-765AEA81C2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535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92263-A0B6-4F0D-BE3C-BAA34FAC9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F13DF8-25D2-4D88-A6E0-CEE994D0F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485246-ECBC-414C-9B22-BB3E93311F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DFCEB0-99CF-4AB4-AC57-6C5279F10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B2953-3439-4FD4-82A2-DB4F8D2133AD}" type="datetimeFigureOut">
              <a:rPr lang="en-AU" smtClean="0"/>
              <a:t>18/7/2024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19FC2-C03E-4350-829E-A07AF1FD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294AF9-3F73-416F-A636-4D159A019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D3EF-8C2F-4BF5-89B0-765AEA81C2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50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492544-198B-490B-A7BE-89AFFE065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F737EA-2EDE-4AA8-A0C5-39DA6BA48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1F81D-27AE-43E9-A4F2-E0DEB67C0F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B2953-3439-4FD4-82A2-DB4F8D2133AD}" type="datetimeFigureOut">
              <a:rPr lang="en-AU" smtClean="0"/>
              <a:t>18/7/2024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12C94-97C7-4928-B95C-6D958507D7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FD148-58C7-476F-81B8-003C66833F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FD3EF-8C2F-4BF5-89B0-765AEA81C2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lowchart: Alternate Process 44">
            <a:extLst>
              <a:ext uri="{FF2B5EF4-FFF2-40B4-BE49-F238E27FC236}">
                <a16:creationId xmlns:a16="http://schemas.microsoft.com/office/drawing/2014/main" id="{FA13A391-C697-446C-AAD8-6E82C49F4596}"/>
              </a:ext>
            </a:extLst>
          </p:cNvPr>
          <p:cNvSpPr/>
          <p:nvPr/>
        </p:nvSpPr>
        <p:spPr>
          <a:xfrm>
            <a:off x="6296488" y="3806166"/>
            <a:ext cx="2940253" cy="936511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AU" sz="1100" b="1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Drop out</a:t>
            </a:r>
            <a:r>
              <a:rPr lang="en-AU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tonsillar hypertrophy group: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 </a:t>
            </a:r>
            <a:r>
              <a:rPr kumimoji="0" lang="en-AU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n=0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adenoid hypertrophy group: n=3</a:t>
            </a:r>
          </a:p>
          <a:p>
            <a:pPr marL="0" marR="0" lvl="0" indent="0" algn="l" defTabSz="914400" rtl="0" eaLnBrk="1" fontAlgn="auto" latinLnBrk="0" hangingPunct="1">
              <a:lnSpc>
                <a:spcPct val="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adenotonsillar hypertrophy group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: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 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n=0</a:t>
            </a:r>
          </a:p>
          <a:p>
            <a:pPr marL="0" marR="0" lvl="0" indent="0" algn="l" defTabSz="914400" rtl="0" eaLnBrk="1" fontAlgn="auto" latinLnBrk="0" hangingPunct="1">
              <a:lnSpc>
                <a:spcPct val="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control group: n=1</a:t>
            </a:r>
          </a:p>
        </p:txBody>
      </p:sp>
      <p:sp>
        <p:nvSpPr>
          <p:cNvPr id="43" name="Flowchart: Alternate Process 42">
            <a:extLst>
              <a:ext uri="{FF2B5EF4-FFF2-40B4-BE49-F238E27FC236}">
                <a16:creationId xmlns:a16="http://schemas.microsoft.com/office/drawing/2014/main" id="{C8038FD1-6601-4913-8576-DB6250F315B6}"/>
              </a:ext>
            </a:extLst>
          </p:cNvPr>
          <p:cNvSpPr/>
          <p:nvPr/>
        </p:nvSpPr>
        <p:spPr>
          <a:xfrm>
            <a:off x="6296488" y="2690608"/>
            <a:ext cx="2970979" cy="922947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50000"/>
              </a:lnSpc>
              <a:spcBef>
                <a:spcPts val="600"/>
              </a:spcBef>
              <a:spcAft>
                <a:spcPts val="0"/>
              </a:spcAft>
            </a:pPr>
            <a:r>
              <a:rPr lang="en-AU" sz="1100" b="1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Excluded</a:t>
            </a:r>
            <a:r>
              <a:rPr lang="en-AU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50000"/>
              </a:lnSpc>
              <a:spcBef>
                <a:spcPts val="600"/>
              </a:spcBef>
              <a:spcAft>
                <a:spcPts val="0"/>
              </a:spcAft>
            </a:pPr>
            <a:r>
              <a:rPr lang="en-AU" altLang="zh-CN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tonsillar hypertrophy group:</a:t>
            </a:r>
            <a:r>
              <a:rPr lang="zh-CN" altLang="en-US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 </a:t>
            </a:r>
            <a:r>
              <a:rPr lang="en-AU" altLang="zh-CN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n=</a:t>
            </a:r>
            <a:r>
              <a:rPr lang="en-US" altLang="zh-CN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4</a:t>
            </a:r>
          </a:p>
          <a:p>
            <a:pPr>
              <a:lnSpc>
                <a:spcPct val="50000"/>
              </a:lnSpc>
              <a:spcBef>
                <a:spcPts val="600"/>
              </a:spcBef>
              <a:spcAft>
                <a:spcPts val="0"/>
              </a:spcAft>
            </a:pPr>
            <a:r>
              <a:rPr lang="en-AU" altLang="zh-CN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adenoid hypertrophy group: n=6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AU" altLang="zh-CN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adenotonsillar hypertrophy group</a:t>
            </a:r>
            <a:r>
              <a:rPr lang="en-US" altLang="zh-CN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:</a:t>
            </a:r>
            <a:r>
              <a:rPr lang="zh-CN" altLang="en-US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 </a:t>
            </a:r>
            <a:r>
              <a:rPr lang="en-US" altLang="zh-CN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n=10</a:t>
            </a:r>
          </a:p>
          <a:p>
            <a:pPr>
              <a:lnSpc>
                <a:spcPct val="50000"/>
              </a:lnSpc>
              <a:spcBef>
                <a:spcPts val="600"/>
              </a:spcBef>
              <a:spcAft>
                <a:spcPts val="0"/>
              </a:spcAft>
            </a:pPr>
            <a:r>
              <a:rPr lang="en-AU" altLang="zh-CN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control group: n=1</a:t>
            </a:r>
          </a:p>
        </p:txBody>
      </p:sp>
      <p:sp>
        <p:nvSpPr>
          <p:cNvPr id="4" name="Flowchart: Alternate Process 3"/>
          <p:cNvSpPr/>
          <p:nvPr/>
        </p:nvSpPr>
        <p:spPr>
          <a:xfrm>
            <a:off x="4273698" y="1408998"/>
            <a:ext cx="1676400" cy="419100"/>
          </a:xfrm>
          <a:prstGeom prst="flowChartAlternateProcess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  <a:spcAft>
                <a:spcPts val="1400"/>
              </a:spcAft>
            </a:pPr>
            <a:r>
              <a:rPr lang="en-AU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Expressions of interest n=137</a:t>
            </a:r>
          </a:p>
        </p:txBody>
      </p:sp>
      <p:sp>
        <p:nvSpPr>
          <p:cNvPr id="8" name="Flowchart: Alternate Process 7"/>
          <p:cNvSpPr/>
          <p:nvPr/>
        </p:nvSpPr>
        <p:spPr>
          <a:xfrm>
            <a:off x="6265779" y="1552143"/>
            <a:ext cx="2970981" cy="984174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r>
              <a:rPr lang="en-AU" sz="1100" b="1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Assessment for eligibility:</a:t>
            </a:r>
            <a:endParaRPr lang="en-AU" sz="1100" b="1" dirty="0">
              <a:effectLst/>
              <a:latin typeface="Times New Roman" panose="02020603050405020304" pitchFamily="18" charset="0"/>
              <a:ea typeface="DengXian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ts val="600"/>
              </a:spcBef>
              <a:spcAft>
                <a:spcPts val="0"/>
              </a:spcAft>
            </a:pPr>
            <a:r>
              <a:rPr lang="en-AU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tonsillar hypertrophy group:</a:t>
            </a:r>
            <a:r>
              <a:rPr lang="zh-CN" altLang="en-US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 </a:t>
            </a:r>
            <a:r>
              <a:rPr lang="en-AU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n=</a:t>
            </a:r>
            <a:r>
              <a:rPr lang="en-US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50</a:t>
            </a:r>
            <a:endParaRPr lang="en-US" altLang="zh-CN" sz="1100" dirty="0">
              <a:latin typeface="Times New Roman" panose="02020603050405020304" pitchFamily="18" charset="0"/>
              <a:ea typeface="DengXian"/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spcBef>
                <a:spcPts val="600"/>
              </a:spcBef>
              <a:spcAft>
                <a:spcPts val="0"/>
              </a:spcAft>
            </a:pPr>
            <a:r>
              <a:rPr lang="en-AU" altLang="zh-CN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adenoid hypertrophy group: n=30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AU" altLang="zh-CN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adenotonsillar hypertrophy group</a:t>
            </a:r>
            <a:r>
              <a:rPr lang="en-US" altLang="zh-CN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:</a:t>
            </a:r>
            <a:r>
              <a:rPr lang="zh-CN" altLang="en-US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 </a:t>
            </a:r>
            <a:r>
              <a:rPr lang="en-US" altLang="zh-CN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n=33</a:t>
            </a:r>
          </a:p>
          <a:p>
            <a:pPr>
              <a:lnSpc>
                <a:spcPct val="50000"/>
              </a:lnSpc>
              <a:spcBef>
                <a:spcPts val="600"/>
              </a:spcBef>
              <a:spcAft>
                <a:spcPts val="0"/>
              </a:spcAft>
            </a:pPr>
            <a:r>
              <a:rPr lang="en-AU" altLang="zh-CN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control group: n=24</a:t>
            </a:r>
          </a:p>
        </p:txBody>
      </p:sp>
      <p:sp>
        <p:nvSpPr>
          <p:cNvPr id="11" name="Flowchart: Alternate Process 10"/>
          <p:cNvSpPr/>
          <p:nvPr/>
        </p:nvSpPr>
        <p:spPr>
          <a:xfrm>
            <a:off x="4546277" y="2456830"/>
            <a:ext cx="1133476" cy="45720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  <a:spcAft>
                <a:spcPts val="1400"/>
              </a:spcAft>
            </a:pPr>
            <a:r>
              <a:rPr lang="en-AU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Screened n=137</a:t>
            </a:r>
            <a:endParaRPr lang="en-AU" sz="1600" dirty="0">
              <a:effectLst/>
              <a:latin typeface="Times New Roman" panose="02020603050405020304" pitchFamily="18" charset="0"/>
              <a:ea typeface="DengXian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11521" y="2937279"/>
            <a:ext cx="0" cy="5715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lowchart: Alternate Process 13"/>
          <p:cNvSpPr/>
          <p:nvPr/>
        </p:nvSpPr>
        <p:spPr>
          <a:xfrm>
            <a:off x="4546277" y="3535012"/>
            <a:ext cx="1133475" cy="438150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  <a:spcAft>
                <a:spcPts val="1400"/>
              </a:spcAft>
            </a:pPr>
            <a:r>
              <a:rPr lang="en-AU" sz="1100" dirty="0">
                <a:solidFill>
                  <a:schemeClr val="tx1"/>
                </a:solidFill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Recruited n=116</a:t>
            </a:r>
            <a:endParaRPr lang="en-AU" sz="1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DengXian"/>
              <a:cs typeface="Arial" panose="020B0604020202020204" pitchFamily="34" charset="0"/>
            </a:endParaRPr>
          </a:p>
        </p:txBody>
      </p:sp>
      <p:sp>
        <p:nvSpPr>
          <p:cNvPr id="31" name="Text Box 31"/>
          <p:cNvSpPr txBox="1"/>
          <p:nvPr/>
        </p:nvSpPr>
        <p:spPr>
          <a:xfrm>
            <a:off x="4692356" y="4719945"/>
            <a:ext cx="814388" cy="2286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1400"/>
              </a:spcAft>
            </a:pPr>
            <a:endParaRPr lang="en-AU" sz="1200" dirty="0">
              <a:effectLst/>
              <a:latin typeface="Times New Roman" panose="02020603050405020304" pitchFamily="18" charset="0"/>
              <a:ea typeface="DengXian"/>
              <a:cs typeface="Arial" panose="020B0604020202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009B0DE-EA89-465E-A352-2561898039B7}"/>
              </a:ext>
            </a:extLst>
          </p:cNvPr>
          <p:cNvSpPr/>
          <p:nvPr/>
        </p:nvSpPr>
        <p:spPr>
          <a:xfrm>
            <a:off x="2022883" y="63799"/>
            <a:ext cx="7482980" cy="556514"/>
          </a:xfrm>
          <a:prstGeom prst="roundRect">
            <a:avLst/>
          </a:prstGeom>
          <a:solidFill>
            <a:schemeClr val="tx1"/>
          </a:solidFill>
          <a:ln>
            <a:solidFill>
              <a:srgbClr val="C1E2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STORMS analytic sample size flowcharts (item 3.6)</a:t>
            </a:r>
            <a:endParaRPr lang="en-AU" sz="2400" dirty="0">
              <a:solidFill>
                <a:schemeClr val="bg1"/>
              </a:solidFill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756D49B-5367-4BC2-83E5-D05DB97B99A2}"/>
              </a:ext>
            </a:extLst>
          </p:cNvPr>
          <p:cNvCxnSpPr>
            <a:cxnSpLocks/>
          </p:cNvCxnSpPr>
          <p:nvPr/>
        </p:nvCxnSpPr>
        <p:spPr>
          <a:xfrm>
            <a:off x="5102114" y="2147251"/>
            <a:ext cx="11552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E467F48-993F-46D8-9202-73B645643E57}"/>
              </a:ext>
            </a:extLst>
          </p:cNvPr>
          <p:cNvCxnSpPr>
            <a:cxnSpLocks/>
          </p:cNvCxnSpPr>
          <p:nvPr/>
        </p:nvCxnSpPr>
        <p:spPr>
          <a:xfrm>
            <a:off x="5110504" y="3187556"/>
            <a:ext cx="11552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B031D52-8451-4C41-A7B7-14FF2E18170C}"/>
              </a:ext>
            </a:extLst>
          </p:cNvPr>
          <p:cNvCxnSpPr/>
          <p:nvPr/>
        </p:nvCxnSpPr>
        <p:spPr>
          <a:xfrm>
            <a:off x="5099551" y="1855593"/>
            <a:ext cx="0" cy="5715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lowchart: Alternate Process 60">
            <a:extLst>
              <a:ext uri="{FF2B5EF4-FFF2-40B4-BE49-F238E27FC236}">
                <a16:creationId xmlns:a16="http://schemas.microsoft.com/office/drawing/2014/main" id="{0D42626A-3A48-4795-9023-C47BE240B00D}"/>
              </a:ext>
            </a:extLst>
          </p:cNvPr>
          <p:cNvSpPr/>
          <p:nvPr/>
        </p:nvSpPr>
        <p:spPr>
          <a:xfrm>
            <a:off x="4390399" y="4603669"/>
            <a:ext cx="1462007" cy="438150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  <a:spcAft>
                <a:spcPts val="1400"/>
              </a:spcAft>
            </a:pPr>
            <a:r>
              <a:rPr lang="en-AU" sz="1100" dirty="0">
                <a:solidFill>
                  <a:schemeClr val="tx1"/>
                </a:solidFill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Data available for analyses n=112</a:t>
            </a:r>
            <a:endParaRPr lang="en-AU" sz="1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DengXian"/>
              <a:cs typeface="Arial" panose="020B0604020202020204" pitchFamily="34" charset="0"/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E56FD7D-DABD-445C-AE02-AA44280B5CA9}"/>
              </a:ext>
            </a:extLst>
          </p:cNvPr>
          <p:cNvCxnSpPr/>
          <p:nvPr/>
        </p:nvCxnSpPr>
        <p:spPr>
          <a:xfrm>
            <a:off x="5111521" y="3995690"/>
            <a:ext cx="0" cy="5715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DD77BBD-AA59-4675-95F2-D8A0DFD81D77}"/>
              </a:ext>
            </a:extLst>
          </p:cNvPr>
          <p:cNvCxnSpPr>
            <a:cxnSpLocks/>
          </p:cNvCxnSpPr>
          <p:nvPr/>
        </p:nvCxnSpPr>
        <p:spPr>
          <a:xfrm>
            <a:off x="5110504" y="4245967"/>
            <a:ext cx="11552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 Box 31">
            <a:extLst>
              <a:ext uri="{FF2B5EF4-FFF2-40B4-BE49-F238E27FC236}">
                <a16:creationId xmlns:a16="http://schemas.microsoft.com/office/drawing/2014/main" id="{AC314C23-79FD-477B-BEA3-CB1C7C13A842}"/>
              </a:ext>
            </a:extLst>
          </p:cNvPr>
          <p:cNvSpPr txBox="1"/>
          <p:nvPr/>
        </p:nvSpPr>
        <p:spPr>
          <a:xfrm>
            <a:off x="4692356" y="5750104"/>
            <a:ext cx="814388" cy="2286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1400"/>
              </a:spcAft>
            </a:pPr>
            <a:endParaRPr lang="en-AU" sz="1200" dirty="0">
              <a:effectLst/>
              <a:latin typeface="Times New Roman" panose="02020603050405020304" pitchFamily="18" charset="0"/>
              <a:ea typeface="DengXian"/>
              <a:cs typeface="Arial" panose="020B0604020202020204" pitchFamily="34" charset="0"/>
            </a:endParaRPr>
          </a:p>
        </p:txBody>
      </p:sp>
      <p:sp>
        <p:nvSpPr>
          <p:cNvPr id="67" name="Flowchart: Alternate Process 66">
            <a:extLst>
              <a:ext uri="{FF2B5EF4-FFF2-40B4-BE49-F238E27FC236}">
                <a16:creationId xmlns:a16="http://schemas.microsoft.com/office/drawing/2014/main" id="{760F8FB0-2AF4-4787-BFCE-667F2768AE7E}"/>
              </a:ext>
            </a:extLst>
          </p:cNvPr>
          <p:cNvSpPr/>
          <p:nvPr/>
        </p:nvSpPr>
        <p:spPr>
          <a:xfrm>
            <a:off x="3798546" y="5614126"/>
            <a:ext cx="2960064" cy="1163385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Bef>
                <a:spcPts val="600"/>
              </a:spcBef>
              <a:spcAft>
                <a:spcPts val="1400"/>
              </a:spcAft>
            </a:pPr>
            <a:r>
              <a:rPr lang="en-AU" sz="1100" dirty="0">
                <a:solidFill>
                  <a:schemeClr val="tx1"/>
                </a:solidFill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Total samples included in the analyses n=112</a:t>
            </a:r>
          </a:p>
          <a:p>
            <a:pPr marL="0" marR="0" lvl="0" indent="0" algn="l" defTabSz="914400" rtl="0" eaLnBrk="1" fontAlgn="auto" latinLnBrk="0" hangingPunct="1">
              <a:lnSpc>
                <a:spcPct val="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tonsillar hypertrophy group: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 </a:t>
            </a:r>
            <a:r>
              <a:rPr kumimoji="0" lang="en-AU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n=</a:t>
            </a:r>
            <a:r>
              <a:rPr lang="en-US" altLang="zh-CN" sz="1100" dirty="0">
                <a:solidFill>
                  <a:prstClr val="black"/>
                </a:solidFill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46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DengXian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adenoid hypertrophy group: n=21</a:t>
            </a:r>
          </a:p>
          <a:p>
            <a:pPr marL="0" marR="0" lvl="0" indent="0" algn="l" defTabSz="914400" rtl="0" eaLnBrk="1" fontAlgn="auto" latinLnBrk="0" hangingPunct="1">
              <a:lnSpc>
                <a:spcPct val="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adenotonsillar hypertrophy group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: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 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n=23</a:t>
            </a:r>
          </a:p>
          <a:p>
            <a:pPr marL="0" marR="0" lvl="0" indent="0" algn="l" defTabSz="914400" rtl="0" eaLnBrk="1" fontAlgn="auto" latinLnBrk="0" hangingPunct="1">
              <a:lnSpc>
                <a:spcPct val="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control group: n=22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FEA3726-5F43-4A81-B4F3-AFF02BBCD0E1}"/>
              </a:ext>
            </a:extLst>
          </p:cNvPr>
          <p:cNvCxnSpPr/>
          <p:nvPr/>
        </p:nvCxnSpPr>
        <p:spPr>
          <a:xfrm>
            <a:off x="5111521" y="5042627"/>
            <a:ext cx="0" cy="5715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52DD8D9-FDBA-4266-9AC9-989964FBA227}"/>
              </a:ext>
            </a:extLst>
          </p:cNvPr>
          <p:cNvCxnSpPr>
            <a:cxnSpLocks/>
          </p:cNvCxnSpPr>
          <p:nvPr/>
        </p:nvCxnSpPr>
        <p:spPr>
          <a:xfrm>
            <a:off x="5110504" y="5292904"/>
            <a:ext cx="11552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517CF0D8-900D-4A84-AE73-0F20293F64E3}"/>
              </a:ext>
            </a:extLst>
          </p:cNvPr>
          <p:cNvSpPr/>
          <p:nvPr/>
        </p:nvSpPr>
        <p:spPr>
          <a:xfrm>
            <a:off x="5121403" y="948865"/>
            <a:ext cx="1949193" cy="37029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bg1"/>
                </a:solidFill>
              </a:rPr>
              <a:t>Observational</a:t>
            </a:r>
          </a:p>
        </p:txBody>
      </p:sp>
      <p:sp>
        <p:nvSpPr>
          <p:cNvPr id="113" name="Flowchart: Alternate Process 112">
            <a:extLst>
              <a:ext uri="{FF2B5EF4-FFF2-40B4-BE49-F238E27FC236}">
                <a16:creationId xmlns:a16="http://schemas.microsoft.com/office/drawing/2014/main" id="{081CEEB7-30C3-4E93-BFCB-D0C0D24E175D}"/>
              </a:ext>
            </a:extLst>
          </p:cNvPr>
          <p:cNvSpPr/>
          <p:nvPr/>
        </p:nvSpPr>
        <p:spPr>
          <a:xfrm>
            <a:off x="6296488" y="4935288"/>
            <a:ext cx="1850911" cy="633359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50000"/>
              </a:lnSpc>
              <a:spcBef>
                <a:spcPts val="600"/>
              </a:spcBef>
              <a:spcAft>
                <a:spcPts val="0"/>
              </a:spcAft>
            </a:pPr>
            <a:r>
              <a:rPr lang="en-AU" sz="1100" b="1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Excluded</a:t>
            </a:r>
            <a:r>
              <a:rPr lang="en-AU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AU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Lack of sequencing n=0 </a:t>
            </a:r>
          </a:p>
          <a:p>
            <a:pPr>
              <a:lnSpc>
                <a:spcPct val="50000"/>
              </a:lnSpc>
              <a:spcBef>
                <a:spcPts val="600"/>
              </a:spcBef>
            </a:pPr>
            <a:r>
              <a:rPr lang="en-AU" sz="1100" dirty="0">
                <a:effectLst/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Low </a:t>
            </a:r>
            <a:r>
              <a:rPr lang="en-AU" sz="1100" dirty="0">
                <a:latin typeface="Times New Roman" panose="02020603050405020304" pitchFamily="18" charset="0"/>
                <a:ea typeface="DengXian"/>
                <a:cs typeface="Arial" panose="020B0604020202020204" pitchFamily="34" charset="0"/>
              </a:rPr>
              <a:t>number of reads n=0</a:t>
            </a:r>
            <a:endParaRPr lang="en-AU" sz="1600" dirty="0">
              <a:effectLst/>
              <a:latin typeface="Times New Roman" panose="02020603050405020304" pitchFamily="18" charset="0"/>
              <a:ea typeface="DengXi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5407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8"/>
  <p:tag name="MMPROD_UIDATA" val="&lt;database version=&quot;11.0&quot;&gt;&lt;object type=&quot;1&quot; unique_id=&quot;10001&quot;&gt;&lt;object type=&quot;2&quot; unique_id=&quot;88001&quot;&gt;&lt;object type=&quot;3&quot; unique_id=&quot;88002&quot;&gt;&lt;property id=&quot;20148&quot; value=&quot;5&quot;/&gt;&lt;property id=&quot;20300&quot; value=&quot;Slide 1&quot;/&gt;&lt;property id=&quot;20307&quot; value=&quot;256&quot;/&gt;&lt;/object&gt;&lt;object type=&quot;3&quot; unique_id=&quot;88003&quot;&gt;&lt;property id=&quot;20148&quot; value=&quot;5&quot;/&gt;&lt;property id=&quot;20300&quot; value=&quot;Slide 2&quot;/&gt;&lt;property id=&quot;20307&quot; value=&quot;257&quot;/&gt;&lt;/object&gt;&lt;object type=&quot;3&quot; unique_id=&quot;88041&quot;&gt;&lt;property id=&quot;20148&quot; value=&quot;5&quot;/&gt;&lt;property id=&quot;20300&quot; value=&quot;Slide 3&quot;/&gt;&lt;property id=&quot;20307&quot; value=&quot;259&quot;/&gt;&lt;/object&gt;&lt;/object&gt;&lt;object type=&quot;8&quot; unique_id=&quot;88007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220</Words>
  <Application>Microsoft Macintosh PowerPoint</Application>
  <PresentationFormat>宽屏</PresentationFormat>
  <Paragraphs>31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Francine Marques</dc:creator>
  <cp:lastModifiedBy>Xu Ying</cp:lastModifiedBy>
  <cp:revision>33</cp:revision>
  <dcterms:created xsi:type="dcterms:W3CDTF">2020-11-17T23:55:25Z</dcterms:created>
  <dcterms:modified xsi:type="dcterms:W3CDTF">2024-07-18T05:49:49Z</dcterms:modified>
</cp:coreProperties>
</file>